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24382412" cy="13716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5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5557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74320" y="12970800"/>
            <a:ext cx="524880" cy="32796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844595BD-3B6E-41D5-B0ED-F2EA3652071E}" type="slidenum">
              <a:rPr b="0" lang="fr-CA" sz="1600" spc="-1" strike="noStrike">
                <a:solidFill>
                  <a:srgbClr val="ffffff"/>
                </a:solidFill>
                <a:latin typeface="Arial Narrow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27080" y="12725280"/>
            <a:ext cx="939600" cy="7869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525240" y="5315760"/>
            <a:ext cx="23293440" cy="3936600"/>
          </a:xfrm>
          <a:prstGeom prst="rect">
            <a:avLst/>
          </a:prstGeom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US" sz="13500" spc="-1" strike="noStrike">
                <a:solidFill>
                  <a:srgbClr val="ffffff"/>
                </a:solidFill>
                <a:latin typeface="Arial"/>
              </a:rPr>
              <a:t>Titre de la presentation </a:t>
            </a:r>
            <a:endParaRPr b="0" lang="en-US" sz="135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525240" y="9611280"/>
            <a:ext cx="20826000" cy="95076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2001"/>
              </a:spcBef>
              <a:tabLst>
                <a:tab algn="l" pos="0"/>
              </a:tabLst>
            </a:pPr>
            <a:r>
              <a:rPr b="0" lang="fr-FR" sz="6600" spc="-1" strike="noStrike">
                <a:solidFill>
                  <a:srgbClr val="8cc540"/>
                </a:solidFill>
                <a:latin typeface="Arial"/>
              </a:rPr>
              <a:t>Client ou sous-titre</a:t>
            </a:r>
            <a:endParaRPr b="0" lang="en-US" sz="6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" name="Image 23" descr="Une image contenant texte, graphiques vectoriels&#10;&#10;Description générée automatiquement"/>
          <p:cNvPicPr/>
          <p:nvPr/>
        </p:nvPicPr>
        <p:blipFill>
          <a:blip r:embed="rId2"/>
          <a:stretch/>
        </p:blipFill>
        <p:spPr>
          <a:xfrm>
            <a:off x="17299080" y="618480"/>
            <a:ext cx="4290120" cy="2485800"/>
          </a:xfrm>
          <a:prstGeom prst="rect">
            <a:avLst/>
          </a:prstGeom>
          <a:ln>
            <a:noFill/>
          </a:ln>
        </p:spPr>
      </p:pic>
      <p:pic>
        <p:nvPicPr>
          <p:cNvPr id="5" name="Image 31" descr=""/>
          <p:cNvPicPr/>
          <p:nvPr/>
        </p:nvPicPr>
        <p:blipFill>
          <a:blip r:embed="rId3"/>
          <a:srcRect l="14803" t="20600" r="9685" b="20638"/>
          <a:stretch/>
        </p:blipFill>
        <p:spPr>
          <a:xfrm>
            <a:off x="12882240" y="4969080"/>
            <a:ext cx="11974320" cy="9551520"/>
          </a:xfrm>
          <a:prstGeom prst="rect">
            <a:avLst/>
          </a:prstGeom>
          <a:ln>
            <a:noFill/>
          </a:ln>
        </p:spPr>
      </p:pic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525240" y="10920600"/>
            <a:ext cx="9420840" cy="676080"/>
          </a:xfrm>
          <a:prstGeom prst="rect">
            <a:avLst/>
          </a:prstGeom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spcBef>
                <a:spcPts val="2001"/>
              </a:spcBef>
              <a:tabLst>
                <a:tab algn="l" pos="0"/>
              </a:tabLst>
            </a:pPr>
            <a:r>
              <a:rPr b="0" lang="fr-FR" sz="3600" spc="-1" strike="noStrike">
                <a:solidFill>
                  <a:srgbClr val="ffffff"/>
                </a:solidFill>
                <a:latin typeface="Arial"/>
              </a:rPr>
              <a:t>Auteur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274320" y="12970800"/>
            <a:ext cx="524880" cy="32796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0CAA8553-144B-4320-9222-3A09B7D176E1}" type="slidenum">
              <a:rPr b="0" lang="fr-CA" sz="1600" spc="-1" strike="noStrike">
                <a:solidFill>
                  <a:srgbClr val="000000"/>
                </a:solidFill>
                <a:latin typeface="Arial Narrow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pic>
        <p:nvPicPr>
          <p:cNvPr id="44" name="Image 8" descr=""/>
          <p:cNvPicPr/>
          <p:nvPr/>
        </p:nvPicPr>
        <p:blipFill>
          <a:blip r:embed="rId2"/>
          <a:srcRect l="14803" t="20600" r="47441" b="46808"/>
          <a:stretch/>
        </p:blipFill>
        <p:spPr>
          <a:xfrm>
            <a:off x="20204280" y="9951480"/>
            <a:ext cx="4254120" cy="3764160"/>
          </a:xfrm>
          <a:prstGeom prst="rect">
            <a:avLst/>
          </a:prstGeom>
          <a:ln>
            <a:noFill/>
          </a:ln>
        </p:spPr>
      </p:pic>
      <p:sp>
        <p:nvSpPr>
          <p:cNvPr id="45" name="PlaceHolder 2"/>
          <p:cNvSpPr>
            <a:spLocks noGrp="1"/>
          </p:cNvSpPr>
          <p:nvPr>
            <p:ph type="title"/>
          </p:nvPr>
        </p:nvSpPr>
        <p:spPr>
          <a:xfrm>
            <a:off x="1676160" y="1275840"/>
            <a:ext cx="21029400" cy="1099800"/>
          </a:xfrm>
          <a:prstGeom prst="rect">
            <a:avLst/>
          </a:prstGeom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8000" spc="-1" strike="noStrike">
                <a:solidFill>
                  <a:srgbClr val="8cc540"/>
                </a:solidFill>
                <a:latin typeface="Arial"/>
              </a:rPr>
              <a:t>Titre de la diapositive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1676520" y="2889360"/>
            <a:ext cx="21029400" cy="95328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marL="457200" indent="-45684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5600" spc="-1" strike="noStrike">
                <a:solidFill>
                  <a:srgbClr val="000000"/>
                </a:solidFill>
                <a:latin typeface="Arial"/>
              </a:rPr>
              <a:t>Cliquez pour modifier les styles du texte du masque</a:t>
            </a:r>
            <a:endParaRPr b="0" lang="en-US" sz="5600" spc="-1" strike="noStrike">
              <a:solidFill>
                <a:srgbClr val="000000"/>
              </a:solidFill>
              <a:latin typeface="Arial"/>
            </a:endParaRPr>
          </a:p>
          <a:p>
            <a:pPr lvl="1" marL="137160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4800" spc="-1" strike="noStrike">
                <a:solidFill>
                  <a:srgbClr val="000000"/>
                </a:solidFill>
                <a:latin typeface="Arial"/>
              </a:rPr>
              <a:t>Deuxième niveau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  <a:p>
            <a:pPr lvl="2" marL="228600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4000" spc="-1" strike="noStrike">
                <a:solidFill>
                  <a:srgbClr val="000000"/>
                </a:solidFill>
                <a:latin typeface="Arial"/>
              </a:rPr>
              <a:t>Troisième niveau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 lvl="3" marL="320040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600" spc="-1" strike="noStrike">
                <a:solidFill>
                  <a:srgbClr val="000000"/>
                </a:solidFill>
                <a:latin typeface="Arial"/>
              </a:rPr>
              <a:t>Quatrième niveau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4" marL="411444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600" spc="-1" strike="noStrike">
                <a:solidFill>
                  <a:srgbClr val="000000"/>
                </a:solidFill>
                <a:latin typeface="Arial"/>
              </a:rPr>
              <a:t>Cinquième niveau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5557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274320" y="12970800"/>
            <a:ext cx="524880" cy="32796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F9E534C-F20E-4D42-8F9E-1384758E31EE}" type="slidenum">
              <a:rPr b="0" lang="fr-CA" sz="1600" spc="-1" strike="noStrike">
                <a:solidFill>
                  <a:srgbClr val="000000"/>
                </a:solidFill>
                <a:latin typeface="Arial Narrow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1676160" y="1275840"/>
            <a:ext cx="21029400" cy="1099800"/>
          </a:xfrm>
          <a:prstGeom prst="rect">
            <a:avLst/>
          </a:prstGeom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8000" spc="-1" strike="noStrike">
                <a:solidFill>
                  <a:srgbClr val="8cc540"/>
                </a:solidFill>
                <a:latin typeface="Arial"/>
              </a:rPr>
              <a:t>Titre de la diapositive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1676520" y="2889360"/>
            <a:ext cx="21029400" cy="95328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marL="457200" indent="-456840">
              <a:lnSpc>
                <a:spcPct val="90000"/>
              </a:lnSpc>
              <a:spcBef>
                <a:spcPts val="2001"/>
              </a:spcBef>
              <a:buClr>
                <a:srgbClr val="ffffff"/>
              </a:buClr>
              <a:buFont typeface="Arial"/>
              <a:buChar char="•"/>
            </a:pPr>
            <a:r>
              <a:rPr b="0" lang="fr-FR" sz="5600" spc="-1" strike="noStrike">
                <a:solidFill>
                  <a:srgbClr val="ffffff"/>
                </a:solidFill>
                <a:latin typeface="Arial"/>
              </a:rPr>
              <a:t>Cliquez pour modifier les styles du texte du masque</a:t>
            </a:r>
            <a:endParaRPr b="0" lang="en-US" sz="5600" spc="-1" strike="noStrike">
              <a:solidFill>
                <a:srgbClr val="000000"/>
              </a:solidFill>
              <a:latin typeface="Arial"/>
            </a:endParaRPr>
          </a:p>
          <a:p>
            <a:pPr lvl="1" marL="1371600" indent="-4568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fr-FR" sz="4800" spc="-1" strike="noStrike">
                <a:solidFill>
                  <a:srgbClr val="ffffff"/>
                </a:solidFill>
                <a:latin typeface="Arial"/>
              </a:rPr>
              <a:t>Deuxième niveau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  <a:p>
            <a:pPr lvl="2" marL="2286000" indent="-4568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fr-FR" sz="4000" spc="-1" strike="noStrike">
                <a:solidFill>
                  <a:srgbClr val="ffffff"/>
                </a:solidFill>
                <a:latin typeface="Arial"/>
              </a:rPr>
              <a:t>Troisième niveau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 lvl="3" marL="3200400" indent="-4568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fr-FR" sz="3600" spc="-1" strike="noStrike">
                <a:solidFill>
                  <a:srgbClr val="ffffff"/>
                </a:solidFill>
                <a:latin typeface="Arial"/>
              </a:rPr>
              <a:t>Quatrième niveau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4" marL="4114440" indent="-4568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fr-FR" sz="3600" spc="-1" strike="noStrike">
                <a:solidFill>
                  <a:srgbClr val="ffffff"/>
                </a:solidFill>
                <a:latin typeface="Arial"/>
              </a:rPr>
              <a:t>Cinquième niveau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6" name="Image 9" descr=""/>
          <p:cNvPicPr/>
          <p:nvPr/>
        </p:nvPicPr>
        <p:blipFill>
          <a:blip r:embed="rId2"/>
          <a:srcRect l="14803" t="20600" r="47441" b="46808"/>
          <a:stretch/>
        </p:blipFill>
        <p:spPr>
          <a:xfrm>
            <a:off x="20204280" y="9951480"/>
            <a:ext cx="4254120" cy="376416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274320" y="12970800"/>
            <a:ext cx="524880" cy="32796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33F5B55D-CF18-4BA9-923F-8E25BFD22DD4}" type="slidenum">
              <a:rPr b="0" lang="fr-CA" sz="1600" spc="-1" strike="noStrike">
                <a:solidFill>
                  <a:srgbClr val="000000"/>
                </a:solidFill>
                <a:latin typeface="Arial Narrow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pic>
        <p:nvPicPr>
          <p:cNvPr id="124" name="Image 3" descr="Une image contenant personne, table, portable, intérieur&#10;&#10;Description générée automatiquement"/>
          <p:cNvPicPr/>
          <p:nvPr/>
        </p:nvPicPr>
        <p:blipFill>
          <a:blip r:embed="rId2"/>
          <a:srcRect l="0" t="0" r="0" b="14123"/>
          <a:stretch/>
        </p:blipFill>
        <p:spPr>
          <a:xfrm>
            <a:off x="0" y="0"/>
            <a:ext cx="24382080" cy="13714560"/>
          </a:xfrm>
          <a:prstGeom prst="rect">
            <a:avLst/>
          </a:prstGeom>
          <a:ln>
            <a:noFill/>
          </a:ln>
        </p:spPr>
      </p:pic>
      <p:sp>
        <p:nvSpPr>
          <p:cNvPr id="125" name="CustomShape 2"/>
          <p:cNvSpPr/>
          <p:nvPr/>
        </p:nvSpPr>
        <p:spPr>
          <a:xfrm>
            <a:off x="0" y="0"/>
            <a:ext cx="24382080" cy="13714560"/>
          </a:xfrm>
          <a:prstGeom prst="rect">
            <a:avLst/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6" name="Image 5" descr=""/>
          <p:cNvPicPr/>
          <p:nvPr/>
        </p:nvPicPr>
        <p:blipFill>
          <a:blip r:embed="rId3"/>
          <a:stretch/>
        </p:blipFill>
        <p:spPr>
          <a:xfrm>
            <a:off x="5706360" y="3546720"/>
            <a:ext cx="12969360" cy="7515360"/>
          </a:xfrm>
          <a:prstGeom prst="rect">
            <a:avLst/>
          </a:prstGeom>
          <a:ln>
            <a:noFill/>
          </a:ln>
        </p:spPr>
      </p:pic>
      <p:sp>
        <p:nvSpPr>
          <p:cNvPr id="127" name="PlaceHolder 3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56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5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274320" y="12970800"/>
            <a:ext cx="524880" cy="32796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45D504E8-3E76-41E5-BF14-916EA1D5FC16}" type="slidenum">
              <a:rPr b="0" lang="fr-CA" sz="1600" spc="-1" strike="noStrike">
                <a:solidFill>
                  <a:srgbClr val="000000"/>
                </a:solidFill>
                <a:latin typeface="Arial Narrow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pic>
        <p:nvPicPr>
          <p:cNvPr id="166" name="Image 8" descr=""/>
          <p:cNvPicPr/>
          <p:nvPr/>
        </p:nvPicPr>
        <p:blipFill>
          <a:blip r:embed="rId2"/>
          <a:srcRect l="14803" t="20600" r="47441" b="46808"/>
          <a:stretch/>
        </p:blipFill>
        <p:spPr>
          <a:xfrm>
            <a:off x="20204280" y="9951480"/>
            <a:ext cx="4254120" cy="3764160"/>
          </a:xfrm>
          <a:prstGeom prst="rect">
            <a:avLst/>
          </a:prstGeom>
          <a:ln>
            <a:noFill/>
          </a:ln>
        </p:spPr>
      </p:pic>
      <p:sp>
        <p:nvSpPr>
          <p:cNvPr id="167" name="PlaceHolder 2"/>
          <p:cNvSpPr>
            <a:spLocks noGrp="1"/>
          </p:cNvSpPr>
          <p:nvPr>
            <p:ph type="title"/>
          </p:nvPr>
        </p:nvSpPr>
        <p:spPr>
          <a:xfrm>
            <a:off x="1676160" y="1275840"/>
            <a:ext cx="21029400" cy="1099800"/>
          </a:xfrm>
          <a:prstGeom prst="rect">
            <a:avLst/>
          </a:prstGeom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8000" spc="-1" strike="noStrike">
                <a:solidFill>
                  <a:srgbClr val="8cc540"/>
                </a:solidFill>
                <a:latin typeface="Arial"/>
              </a:rPr>
              <a:t>Titre de la diapositive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1676520" y="2889360"/>
            <a:ext cx="21029400" cy="953280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marL="457200" indent="-45684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5600" spc="-1" strike="noStrike">
                <a:solidFill>
                  <a:srgbClr val="000000"/>
                </a:solidFill>
                <a:latin typeface="Arial"/>
              </a:rPr>
              <a:t>Cliquez pour modifier les styles du texte du masque</a:t>
            </a:r>
            <a:endParaRPr b="0" lang="en-US" sz="5600" spc="-1" strike="noStrike">
              <a:solidFill>
                <a:srgbClr val="000000"/>
              </a:solidFill>
              <a:latin typeface="Arial"/>
            </a:endParaRPr>
          </a:p>
          <a:p>
            <a:pPr lvl="1" marL="137160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4800" spc="-1" strike="noStrike">
                <a:solidFill>
                  <a:srgbClr val="000000"/>
                </a:solidFill>
                <a:latin typeface="Arial"/>
              </a:rPr>
              <a:t>Deuxième niveau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  <a:p>
            <a:pPr lvl="2" marL="228600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4000" spc="-1" strike="noStrike">
                <a:solidFill>
                  <a:srgbClr val="000000"/>
                </a:solidFill>
                <a:latin typeface="Arial"/>
              </a:rPr>
              <a:t>Troisième niveau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 lvl="3" marL="320040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600" spc="-1" strike="noStrike">
                <a:solidFill>
                  <a:srgbClr val="000000"/>
                </a:solidFill>
                <a:latin typeface="Arial"/>
              </a:rPr>
              <a:t>Quatrième niveau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lvl="4" marL="411444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3600" spc="-1" strike="noStrike">
                <a:solidFill>
                  <a:srgbClr val="000000"/>
                </a:solidFill>
                <a:latin typeface="Arial"/>
              </a:rPr>
              <a:t>Cinquième niveau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4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hyperlink" Target="https://github.com/amwebexpert/ws-poker-planning" TargetMode="Externa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1533240" y="12237840"/>
            <a:ext cx="4949640" cy="676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-FR" sz="3500" spc="-1" strike="noStrike">
                <a:solidFill>
                  <a:srgbClr val="8cc540"/>
                </a:solidFill>
                <a:latin typeface="Arial"/>
              </a:rPr>
              <a:t>Octobre 2022</a:t>
            </a:r>
            <a:endParaRPr b="0" lang="en-CA" sz="3500" spc="-1" strike="noStrike">
              <a:latin typeface="Arial"/>
            </a:endParaRPr>
          </a:p>
        </p:txBody>
      </p:sp>
      <p:sp>
        <p:nvSpPr>
          <p:cNvPr id="206" name="TextShape 2"/>
          <p:cNvSpPr txBox="1"/>
          <p:nvPr/>
        </p:nvSpPr>
        <p:spPr>
          <a:xfrm>
            <a:off x="1224000" y="2664000"/>
            <a:ext cx="13248000" cy="5076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fr-CA" sz="11620" spc="-1" strike="noStrike">
                <a:solidFill>
                  <a:srgbClr val="ffffff"/>
                </a:solidFill>
                <a:latin typeface="Arial"/>
              </a:rPr>
              <a:t>Understanding</a:t>
            </a:r>
            <a:br/>
            <a:r>
              <a:rPr b="0" lang="fr-CA" sz="11620" spc="-1" strike="noStrike">
                <a:solidFill>
                  <a:srgbClr val="ffffff"/>
                </a:solidFill>
                <a:latin typeface="Arial"/>
              </a:rPr>
              <a:t>Web Sockets</a:t>
            </a:r>
            <a:endParaRPr b="0" lang="en-US" sz="1162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07" name="TextShape 3"/>
          <p:cNvSpPr txBox="1"/>
          <p:nvPr/>
        </p:nvSpPr>
        <p:spPr>
          <a:xfrm>
            <a:off x="1512000" y="11505240"/>
            <a:ext cx="6674760" cy="950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2001"/>
              </a:spcBef>
              <a:tabLst>
                <a:tab algn="l" pos="0"/>
              </a:tabLst>
            </a:pPr>
            <a:r>
              <a:rPr b="0" lang="fr-CA" sz="5400" spc="-1" strike="noStrike">
                <a:solidFill>
                  <a:srgbClr val="8cc540"/>
                </a:solidFill>
                <a:latin typeface="Arial"/>
              </a:rPr>
              <a:t>André Masson</a:t>
            </a:r>
            <a:endParaRPr b="0" lang="en-US" sz="5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1676520" y="2889360"/>
            <a:ext cx="21029400" cy="9532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457200" indent="-45684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Backend (Node.js)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Remember each connected socket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Handling incoming messages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Broadcasting (message response) to registered sockets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marL="457200" indent="-456840"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Frontend (React + Material-UI)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Register a unique socket (user based)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Handle socket open / close events with reconnect mechanism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Sending and receiving messages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  <a:p>
            <a:pPr marL="457200" indent="-456840">
              <a:spcBef>
                <a:spcPts val="1417"/>
              </a:spcBef>
              <a:buClr>
                <a:srgbClr val="000000"/>
              </a:buClr>
              <a:buFont typeface="Arial"/>
              <a:buChar char="•"/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</a:rPr>
              <a:t>Language : Typescript</a:t>
            </a:r>
            <a:endParaRPr b="0" lang="en-US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TextShape 2"/>
          <p:cNvSpPr txBox="1"/>
          <p:nvPr/>
        </p:nvSpPr>
        <p:spPr>
          <a:xfrm>
            <a:off x="1676160" y="1275840"/>
            <a:ext cx="21029400" cy="1099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</a:rPr>
              <a:t>What’s included in this full stack project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" descr=""/>
          <p:cNvPicPr/>
          <p:nvPr/>
        </p:nvPicPr>
        <p:blipFill>
          <a:blip r:embed="rId1"/>
          <a:stretch/>
        </p:blipFill>
        <p:spPr>
          <a:xfrm>
            <a:off x="1399680" y="792000"/>
            <a:ext cx="20992320" cy="1180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1676160" y="1275840"/>
            <a:ext cx="21029400" cy="1099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</a:rPr>
              <a:t>Comparing to http protocol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1"/>
          <a:stretch/>
        </p:blipFill>
        <p:spPr>
          <a:xfrm>
            <a:off x="3384000" y="3060360"/>
            <a:ext cx="15120000" cy="9071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Shape 1"/>
          <p:cNvSpPr txBox="1"/>
          <p:nvPr/>
        </p:nvSpPr>
        <p:spPr>
          <a:xfrm>
            <a:off x="1676160" y="1275840"/>
            <a:ext cx="21029400" cy="1099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</a:rPr>
              <a:t>HTTP agnostic nature needs auth headers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4" name="" descr=""/>
          <p:cNvPicPr/>
          <p:nvPr/>
        </p:nvPicPr>
        <p:blipFill>
          <a:blip r:embed="rId1"/>
          <a:stretch/>
        </p:blipFill>
        <p:spPr>
          <a:xfrm>
            <a:off x="5832000" y="2736000"/>
            <a:ext cx="11160000" cy="10402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1676160" y="1275840"/>
            <a:ext cx="21029400" cy="1099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</a:rPr>
              <a:t>A web socket is likely to close after a delay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1"/>
          <a:stretch/>
        </p:blipFill>
        <p:spPr>
          <a:xfrm>
            <a:off x="2808360" y="2520000"/>
            <a:ext cx="18287640" cy="10286640"/>
          </a:xfrm>
          <a:prstGeom prst="rect">
            <a:avLst/>
          </a:prstGeom>
          <a:ln>
            <a:noFill/>
          </a:ln>
        </p:spPr>
      </p:pic>
      <p:sp>
        <p:nvSpPr>
          <p:cNvPr id="217" name="CustomShape 2"/>
          <p:cNvSpPr/>
          <p:nvPr/>
        </p:nvSpPr>
        <p:spPr>
          <a:xfrm>
            <a:off x="17712000" y="11016000"/>
            <a:ext cx="2160000" cy="432000"/>
          </a:xfrm>
          <a:custGeom>
            <a:avLst/>
            <a:gdLst/>
            <a:ahLst/>
            <a:rect l="0" t="0" r="r" b="b"/>
            <a:pathLst>
              <a:path w="6002" h="1202">
                <a:moveTo>
                  <a:pt x="0" y="300"/>
                </a:moveTo>
                <a:lnTo>
                  <a:pt x="4500" y="300"/>
                </a:lnTo>
                <a:lnTo>
                  <a:pt x="4500" y="0"/>
                </a:lnTo>
                <a:lnTo>
                  <a:pt x="6001" y="600"/>
                </a:lnTo>
                <a:lnTo>
                  <a:pt x="4500" y="1201"/>
                </a:lnTo>
                <a:lnTo>
                  <a:pt x="4500" y="900"/>
                </a:lnTo>
                <a:lnTo>
                  <a:pt x="0" y="900"/>
                </a:lnTo>
                <a:lnTo>
                  <a:pt x="0" y="300"/>
                </a:lnTo>
              </a:path>
            </a:pathLst>
          </a:custGeom>
          <a:solidFill>
            <a:srgbClr val="ff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1"/>
          <p:cNvSpPr txBox="1"/>
          <p:nvPr/>
        </p:nvSpPr>
        <p:spPr>
          <a:xfrm>
            <a:off x="1676160" y="1275840"/>
            <a:ext cx="21029400" cy="1099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</a:rPr>
              <a:t>A web socket will close after a delay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9" name="" descr=""/>
          <p:cNvPicPr/>
          <p:nvPr/>
        </p:nvPicPr>
        <p:blipFill>
          <a:blip r:embed="rId1"/>
          <a:stretch/>
        </p:blipFill>
        <p:spPr>
          <a:xfrm>
            <a:off x="2808360" y="2493360"/>
            <a:ext cx="18287640" cy="10286640"/>
          </a:xfrm>
          <a:prstGeom prst="rect">
            <a:avLst/>
          </a:prstGeom>
          <a:ln>
            <a:noFill/>
          </a:ln>
        </p:spPr>
      </p:pic>
      <p:sp>
        <p:nvSpPr>
          <p:cNvPr id="220" name="CustomShape 2"/>
          <p:cNvSpPr/>
          <p:nvPr/>
        </p:nvSpPr>
        <p:spPr>
          <a:xfrm>
            <a:off x="17784000" y="9792000"/>
            <a:ext cx="2160000" cy="432000"/>
          </a:xfrm>
          <a:custGeom>
            <a:avLst/>
            <a:gdLst/>
            <a:ahLst/>
            <a:rect l="0" t="0" r="r" b="b"/>
            <a:pathLst>
              <a:path w="6002" h="1202">
                <a:moveTo>
                  <a:pt x="0" y="300"/>
                </a:moveTo>
                <a:lnTo>
                  <a:pt x="4500" y="300"/>
                </a:lnTo>
                <a:lnTo>
                  <a:pt x="4500" y="0"/>
                </a:lnTo>
                <a:lnTo>
                  <a:pt x="6001" y="600"/>
                </a:lnTo>
                <a:lnTo>
                  <a:pt x="4500" y="1201"/>
                </a:lnTo>
                <a:lnTo>
                  <a:pt x="4500" y="900"/>
                </a:lnTo>
                <a:lnTo>
                  <a:pt x="0" y="900"/>
                </a:lnTo>
                <a:lnTo>
                  <a:pt x="0" y="300"/>
                </a:lnTo>
              </a:path>
            </a:pathLst>
          </a:custGeom>
          <a:solidFill>
            <a:srgbClr val="ff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7171560" y="3768840"/>
            <a:ext cx="8926200" cy="3565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</a:rPr>
              <a:t>More to come...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"/>
          <p:cNvSpPr txBox="1"/>
          <p:nvPr/>
        </p:nvSpPr>
        <p:spPr>
          <a:xfrm>
            <a:off x="1676160" y="1275840"/>
            <a:ext cx="21029400" cy="1099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</a:rPr>
              <a:t>References</a:t>
            </a:r>
            <a:endParaRPr b="0" lang="en-US" sz="8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TextShape 2"/>
          <p:cNvSpPr txBox="1"/>
          <p:nvPr/>
        </p:nvSpPr>
        <p:spPr>
          <a:xfrm>
            <a:off x="1676520" y="2935440"/>
            <a:ext cx="21029400" cy="9532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marL="457200" indent="-45684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</a:pPr>
            <a:r>
              <a:rPr b="0" lang="fr-CA" sz="5600" spc="-1" strike="noStrike">
                <a:solidFill>
                  <a:srgbClr val="000000"/>
                </a:solidFill>
                <a:latin typeface="Arial"/>
              </a:rPr>
              <a:t>Web socket server GitHub repository</a:t>
            </a:r>
            <a:endParaRPr b="0" lang="en-US" sz="5600" spc="-1" strike="noStrike">
              <a:solidFill>
                <a:srgbClr val="000000"/>
              </a:solidFill>
              <a:latin typeface="Arial"/>
            </a:endParaRPr>
          </a:p>
          <a:p>
            <a:pPr lvl="1" marL="137160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4800" spc="-1" strike="noStrike" u="sng">
                <a:solidFill>
                  <a:srgbClr val="0563c1"/>
                </a:solidFill>
                <a:uFillTx/>
                <a:latin typeface="Arial"/>
                <a:hlinkClick r:id="rId1"/>
              </a:rPr>
              <a:t>https://github.com/amwebexpert/ws-poker-planning</a:t>
            </a:r>
            <a:br/>
            <a:r>
              <a:rPr b="0" lang="en-US" sz="4800" spc="-1" strike="noStrike" u="sng">
                <a:solidFill>
                  <a:srgbClr val="0563c1"/>
                </a:solidFill>
                <a:uFillTx/>
                <a:latin typeface="Arial"/>
              </a:rPr>
              <a:t> 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  <a:p>
            <a:pPr marL="457200" indent="-45684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</a:pPr>
            <a:r>
              <a:rPr b="0" lang="fr-CA" sz="5600" spc="-1" strike="noStrike">
                <a:solidFill>
                  <a:srgbClr val="000000"/>
                </a:solidFill>
                <a:latin typeface="Arial"/>
                <a:ea typeface="Noto Sans CJK SC"/>
              </a:rPr>
              <a:t>Web socket client </a:t>
            </a:r>
            <a:r>
              <a:rPr b="0" lang="fr-CA" sz="5600" spc="-1" strike="noStrike">
                <a:solidFill>
                  <a:srgbClr val="000000"/>
                </a:solidFill>
                <a:latin typeface="Arial"/>
              </a:rPr>
              <a:t>GitHub repository</a:t>
            </a:r>
            <a:endParaRPr b="0" lang="en-US" sz="5600" spc="-1" strike="noStrike">
              <a:solidFill>
                <a:srgbClr val="000000"/>
              </a:solidFill>
              <a:latin typeface="Arial"/>
            </a:endParaRPr>
          </a:p>
          <a:p>
            <a:pPr lvl="1" marL="1371600" indent="-4568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4800" spc="-1" strike="noStrike" u="sng">
                <a:solidFill>
                  <a:srgbClr val="0563c1"/>
                </a:solidFill>
                <a:uFillTx/>
                <a:latin typeface="Arial"/>
              </a:rPr>
              <a:t>https://github.com/amwebexpert/etoolbox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577C55EF9F844390E1105FB3E65388" ma:contentTypeVersion="7" ma:contentTypeDescription="Crée un document." ma:contentTypeScope="" ma:versionID="16aec0f19712d76cbbfb18356eee0b14">
  <xsd:schema xmlns:xsd="http://www.w3.org/2001/XMLSchema" xmlns:xs="http://www.w3.org/2001/XMLSchema" xmlns:p="http://schemas.microsoft.com/office/2006/metadata/properties" xmlns:ns2="6aca22d3-9f9e-4fca-b5af-6459d5375f97" targetNamespace="http://schemas.microsoft.com/office/2006/metadata/properties" ma:root="true" ma:fieldsID="4b57c8e1e9cfae998549b7843730cf97" ns2:_="">
    <xsd:import namespace="6aca22d3-9f9e-4fca-b5af-6459d5375f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ca22d3-9f9e-4fca-b5af-6459d5375f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0D88EC-F63B-473C-980C-0B0E1B0B7A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ca22d3-9f9e-4fca-b5af-6459d5375f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01A3F6-D3E1-4B56-913E-774B2107D0A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2811248-C5F4-4F0F-B0BD-AD8D1340CF0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54848</TotalTime>
  <Application>LibreOffice/6.4.7.2$Linux_X86_64 LibreOffice_project/40$Build-2</Application>
  <Words>226</Words>
  <Paragraphs>48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2018-10-05T18:23:56Z</dcterms:created>
  <dc:creator>Jacinthe Perreault</dc:creator>
  <dc:description/>
  <dc:language>en-CA</dc:language>
  <cp:lastModifiedBy/>
  <cp:lastPrinted>2018-10-25T19:30:31Z</cp:lastPrinted>
  <dcterms:modified xsi:type="dcterms:W3CDTF">2022-10-03T18:15:59Z</dcterms:modified>
  <cp:revision>459</cp:revision>
  <dc:subject/>
  <dc:title>dghfh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0x01010044577C55EF9F844390E1105FB3E65388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17</vt:i4>
  </property>
</Properties>
</file>